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4/24/2025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4/24/2025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Fahad Qureshi – DWG Chair</a:t>
            </a:r>
          </a:p>
          <a:p>
            <a:r>
              <a:rPr lang="en-US" dirty="0"/>
              <a:t>May 1</a:t>
            </a:r>
            <a:r>
              <a:rPr lang="en-US" baseline="30000" dirty="0"/>
              <a:t>st</a:t>
            </a:r>
            <a:r>
              <a:rPr lang="en-US" dirty="0"/>
              <a:t> , 2025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DWG Webex meeting held on 4/17/2025</a:t>
            </a:r>
          </a:p>
          <a:p>
            <a:r>
              <a:rPr lang="en-US" dirty="0"/>
              <a:t>PGRR124 (ESR Maintenance Exception to Modifications)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cs typeface="Calibri" panose="020F0502020204030204" pitchFamily="34" charset="0"/>
              </a:rPr>
              <a:t>Tesla shared their approach to manage battery (mega-pack) degradation and implications it has from a generation interconnection perspective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cs typeface="Calibri" panose="020F0502020204030204" pitchFamily="34" charset="0"/>
              </a:rPr>
              <a:t>Approach is for customers to manage degradation by augmenting batteries to their site while maintaining overall plant performance by derating via firmware updates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cs typeface="Calibri" panose="020F0502020204030204" pitchFamily="34" charset="0"/>
              </a:rPr>
              <a:t>ERCOT/TSP questioned how Tesla can ensure the augmentation does not result in negative impact/performance to the system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cs typeface="Calibri" panose="020F0502020204030204" pitchFamily="34" charset="0"/>
              </a:rPr>
              <a:t>Based on what equipment is being augmented and its performance, ERCOT feels like the current processes may already allow for some of the proposed exceptions (e.g. PGRR 109) 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cs typeface="Calibri" panose="020F0502020204030204" pitchFamily="34" charset="0"/>
              </a:rPr>
              <a:t>Additional discussions to take place with Tesla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76241-22CC-AF54-501A-DA3BD5D17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64892-B679-4B91-C8B8-82916A25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>
                <a:cs typeface="Calibri" panose="020F0502020204030204" pitchFamily="34" charset="0"/>
              </a:rPr>
              <a:t>PGRR120 (SSO Prevention for Generator Interconnection)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cs typeface="Calibri" panose="020F0502020204030204" pitchFamily="34" charset="0"/>
              </a:rPr>
              <a:t>ERCOT reviewed proposed Planning Guide language changes for PGRR120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cs typeface="Calibri" panose="020F0502020204030204" pitchFamily="34" charset="0"/>
              </a:rPr>
              <a:t>Lonestar and AEP requested additional time to review comments as they were posted the day before the meeting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cs typeface="Calibri" panose="020F0502020204030204" pitchFamily="34" charset="0"/>
              </a:rPr>
              <a:t>Will continue discussion at next ad-hoc DWG Meeting (May 15</a:t>
            </a:r>
            <a:r>
              <a:rPr lang="en-US" sz="2200" baseline="30000" dirty="0">
                <a:cs typeface="Calibri" panose="020F0502020204030204" pitchFamily="34" charset="0"/>
              </a:rPr>
              <a:t>th</a:t>
            </a:r>
            <a:r>
              <a:rPr lang="en-US" sz="2200" dirty="0">
                <a:cs typeface="Calibri" panose="020F0502020204030204" pitchFamily="34" charset="0"/>
              </a:rPr>
              <a:t>)</a:t>
            </a:r>
          </a:p>
          <a:p>
            <a:r>
              <a:rPr lang="en-US" sz="2600" dirty="0">
                <a:cs typeface="Calibri" panose="020F0502020204030204" pitchFamily="34" charset="0"/>
              </a:rPr>
              <a:t>SSWG response to DWG requests</a:t>
            </a:r>
          </a:p>
          <a:p>
            <a:pPr lvl="1"/>
            <a:r>
              <a:rPr lang="en-US" sz="2200" dirty="0">
                <a:cs typeface="Calibri" panose="020F0502020204030204" pitchFamily="34" charset="0"/>
              </a:rPr>
              <a:t>Request 1 - MPT modeling in SSWG Cases for EXDS units</a:t>
            </a:r>
          </a:p>
          <a:p>
            <a:pPr lvl="2"/>
            <a:r>
              <a:rPr lang="en-US" sz="2200" dirty="0">
                <a:cs typeface="Calibri" panose="020F0502020204030204" pitchFamily="34" charset="0"/>
              </a:rPr>
              <a:t>SSWG currently unable to accommodate request</a:t>
            </a:r>
          </a:p>
          <a:p>
            <a:pPr lvl="2"/>
            <a:r>
              <a:rPr lang="en-US" sz="2200" dirty="0">
                <a:cs typeface="Calibri" panose="020F0502020204030204" pitchFamily="34" charset="0"/>
              </a:rPr>
              <a:t>DWG will model MPT as part of flatstart build (requires PM update)</a:t>
            </a:r>
          </a:p>
          <a:p>
            <a:pPr lvl="1"/>
            <a:r>
              <a:rPr lang="en-US" sz="2200" dirty="0">
                <a:cs typeface="Calibri" panose="020F0502020204030204" pitchFamily="34" charset="0"/>
              </a:rPr>
              <a:t>Request 2 - Transition to PSSE v36</a:t>
            </a:r>
          </a:p>
          <a:p>
            <a:pPr lvl="2"/>
            <a:r>
              <a:rPr lang="en-US" sz="2200" dirty="0">
                <a:cs typeface="Calibri" panose="020F0502020204030204" pitchFamily="34" charset="0"/>
              </a:rPr>
              <a:t>SSWG unable to transition to v36 due to PTI software limitations</a:t>
            </a:r>
          </a:p>
          <a:p>
            <a:pPr lvl="2"/>
            <a:r>
              <a:rPr lang="en-US" sz="2200" dirty="0">
                <a:cs typeface="Calibri" panose="020F0502020204030204" pitchFamily="34" charset="0"/>
              </a:rPr>
              <a:t>DWG will begin collecting data for v36 transition (requires PM update)</a:t>
            </a:r>
          </a:p>
          <a:p>
            <a:pPr lvl="1"/>
            <a:r>
              <a:rPr lang="en-US" sz="2200" dirty="0">
                <a:cs typeface="Calibri" panose="020F0502020204030204" pitchFamily="34" charset="0"/>
              </a:rPr>
              <a:t>DWG will update Procedure Manual and request ROS approval in June/July</a:t>
            </a:r>
          </a:p>
        </p:txBody>
      </p:sp>
    </p:spTree>
    <p:extLst>
      <p:ext uri="{BB962C8B-B14F-4D97-AF65-F5344CB8AC3E}">
        <p14:creationId xmlns:p14="http://schemas.microsoft.com/office/powerpoint/2010/main" val="37174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>
                <a:cs typeface="Calibri" panose="020F0502020204030204" pitchFamily="34" charset="0"/>
              </a:rPr>
              <a:t>Extraordinary Dispatch (EXDS) Generation in Flat Start Cases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Discussed Procedure Manual language changes to accommodate modeling of EXDS generators in flatstart cases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Discussion will continue at next DWG Meeting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DWG will update Procedure Manual and request ROS approval in June/July</a:t>
            </a:r>
          </a:p>
          <a:p>
            <a:pPr>
              <a:lnSpc>
                <a:spcPct val="100000"/>
              </a:lnSpc>
            </a:pPr>
            <a:r>
              <a:rPr lang="en-US" sz="2600" dirty="0">
                <a:cs typeface="Calibri" panose="020F0502020204030204" pitchFamily="34" charset="0"/>
              </a:rPr>
              <a:t>Large Load Stability Study Approach/Screening Techniques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ERCOT summarized feedback received: study area, estimated load loss, location of project within GTC; however, approaches from feedback are not consistent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ERCOT is working on a proposal based on feedback received and will reach out to TSP to discuss further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Draft of Stability Study Whitepaper is complete and was emailed for DWG review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Updated SSO Scope for large loads nearing completion, ERCOT is looking for feedback prior to finalizing and posting to DWG Webpage</a:t>
            </a: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DF626-38DB-01B6-FDCC-1D0A9430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9BAE-1D4D-D987-BAE6-23DD7F49A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53787"/>
            <a:ext cx="10515600" cy="482317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cs typeface="Calibri" panose="020F0502020204030204" pitchFamily="34" charset="0"/>
              </a:rPr>
              <a:t>Flat Start update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Stability Book and Contingency Tool have been posted to MIS</a:t>
            </a:r>
            <a:endParaRPr lang="en-US" sz="2200" baseline="30000" dirty="0"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ERCOT shared proposed Procedure Manual update for posting load model data to MIS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Discussed possibility of addition of dynamic models for large loads to flatstart cases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Continue work on NERC case quality metrics</a:t>
            </a:r>
          </a:p>
          <a:p>
            <a:r>
              <a:rPr lang="en-US" dirty="0">
                <a:cs typeface="Calibri" panose="020F0502020204030204" pitchFamily="34" charset="0"/>
              </a:rPr>
              <a:t>Addition of New Large Loads co-located with generators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AEP shared simulation plots from their testing where including loads co-located with generators resulted in oscillation when performing Voltage Ride Through (VRT) test</a:t>
            </a:r>
          </a:p>
          <a:p>
            <a:pPr lvl="1">
              <a:lnSpc>
                <a:spcPct val="100000"/>
              </a:lnSpc>
            </a:pPr>
            <a:r>
              <a:rPr lang="en-US" sz="2200" dirty="0">
                <a:cs typeface="Calibri" panose="020F0502020204030204" pitchFamily="34" charset="0"/>
              </a:rPr>
              <a:t>ERCOT is in the process of updating the Model Quality Test (MQT) guidelines to address</a:t>
            </a:r>
          </a:p>
          <a:p>
            <a:r>
              <a:rPr lang="en-US" dirty="0">
                <a:cs typeface="Calibri" panose="020F0502020204030204" pitchFamily="34" charset="0"/>
              </a:rPr>
              <a:t>Large Load Model Survey Form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cs typeface="Calibri" panose="020F0502020204030204" pitchFamily="34" charset="0"/>
              </a:rPr>
              <a:t>AEP shared survey form co-developed by DWG members to gather load data prior to performing studies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Data included in survey: facility design &amp; location, basic load information, technical characteristics, equipment data, dynamic model, site backup, protection settings, SSO</a:t>
            </a:r>
          </a:p>
        </p:txBody>
      </p:sp>
    </p:spTree>
    <p:extLst>
      <p:ext uri="{BB962C8B-B14F-4D97-AF65-F5344CB8AC3E}">
        <p14:creationId xmlns:p14="http://schemas.microsoft.com/office/powerpoint/2010/main" val="3722248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5EDD-B019-24C6-B9FF-A49D8616D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84E9A-2F02-C061-17F3-0D071FB34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cs typeface="Calibri" panose="020F0502020204030204" pitchFamily="34" charset="0"/>
              </a:rPr>
              <a:t>Action items agreed to at April DWG meeting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cs typeface="Calibri" panose="020F0502020204030204" pitchFamily="34" charset="0"/>
              </a:rPr>
              <a:t>Transitioning from PSS/E version 35 to version 36+, with a tentative date of June 2026.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cs typeface="Calibri" panose="020F0502020204030204" pitchFamily="34" charset="0"/>
              </a:rPr>
              <a:t>As part of the transition efforts, ERCOT plans to issue a Market Notice in May informing REs and IEs of the requirement to submit dynamic models compatible with PSS/E version 36.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cs typeface="Calibri" panose="020F0502020204030204" pitchFamily="34" charset="0"/>
              </a:rPr>
              <a:t>Procedure Manual [UPDATE 1] edits related to AGS-ESR (e.g., Sections 3.1.5 [p. 10] and 3.1.5.10–15 [pp. 29-38], 3.1.6 [p. 38) </a:t>
            </a:r>
            <a:r>
              <a:rPr lang="en-US" sz="2000" b="1" dirty="0">
                <a:cs typeface="Calibri" panose="020F0502020204030204" pitchFamily="34" charset="0"/>
              </a:rPr>
              <a:t>(requesting ROS vote today)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cs typeface="Calibri" panose="020F0502020204030204" pitchFamily="34" charset="0"/>
              </a:rPr>
              <a:t>Procedure Manual [UPDATE 2] edits related to the removal of the ALDR paragraph and the edits for the dynamic load model sharing practice in Section 3.4.4 (Load Model Data) [p. 46] </a:t>
            </a:r>
            <a:r>
              <a:rPr lang="en-US" sz="2000" b="1" dirty="0">
                <a:cs typeface="Calibri" panose="020F0502020204030204" pitchFamily="34" charset="0"/>
              </a:rPr>
              <a:t>(requesting ROS vote today)</a:t>
            </a:r>
          </a:p>
        </p:txBody>
      </p:sp>
    </p:spTree>
    <p:extLst>
      <p:ext uri="{BB962C8B-B14F-4D97-AF65-F5344CB8AC3E}">
        <p14:creationId xmlns:p14="http://schemas.microsoft.com/office/powerpoint/2010/main" val="3760949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205CF-CAE2-AD82-A61A-326882B12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Manual Update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A75DE-722B-750D-2085-00C7A2A2B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7299"/>
            <a:ext cx="10515600" cy="6604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Procedure Manual [UPDATE 1] edits related to AGS-ESR (e.g., Sections 3.1.5 [p. 10] and 3.1.5.10–15 [pp. 29-38], 3.1.6 [p. 38) </a:t>
            </a:r>
            <a:r>
              <a:rPr lang="en-US" sz="2000" b="1" dirty="0">
                <a:cs typeface="Calibri" panose="020F0502020204030204" pitchFamily="34" charset="0"/>
              </a:rPr>
              <a:t>(requesting ROS vote today)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B60532-EF52-3FE6-2194-9726085FD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116" y="1833561"/>
            <a:ext cx="4764584" cy="43614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01178D-B4B1-9D7C-0397-C19600C3F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217" y="1789111"/>
            <a:ext cx="4764583" cy="440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76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3CD70-CEE8-FEE9-B3CE-1A80B8DA8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Manual Update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C4C69F-2EBF-2BE7-0606-57ADD2F891BA}"/>
              </a:ext>
            </a:extLst>
          </p:cNvPr>
          <p:cNvSpPr txBox="1"/>
          <p:nvPr/>
        </p:nvSpPr>
        <p:spPr>
          <a:xfrm>
            <a:off x="6096000" y="3481643"/>
            <a:ext cx="5134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Procedure Manual [UPDATE 2] edits related to the removal of the ALDR paragraph and the edits for the dynamic load model sharing practice in Section 3.4.4 (Load Model Data) [p. 46] </a:t>
            </a:r>
            <a:r>
              <a:rPr lang="en-US" b="1" dirty="0"/>
              <a:t>(requesting ROS vote today)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165674-7E16-D1AE-66B4-113C01790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68517"/>
            <a:ext cx="5257800" cy="487790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4BFDD7F-DF09-E479-3B26-914304BA860E}"/>
              </a:ext>
            </a:extLst>
          </p:cNvPr>
          <p:cNvSpPr/>
          <p:nvPr/>
        </p:nvSpPr>
        <p:spPr>
          <a:xfrm>
            <a:off x="1530349" y="3360615"/>
            <a:ext cx="9823451" cy="17193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56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800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DWG Update, continued</vt:lpstr>
      <vt:lpstr>DWG Update, continued</vt:lpstr>
      <vt:lpstr>Procedure Manual Update 1</vt:lpstr>
      <vt:lpstr>Procedure Manual Update 2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Qureshi, Fahad A</cp:lastModifiedBy>
  <cp:revision>10</cp:revision>
  <dcterms:created xsi:type="dcterms:W3CDTF">2025-04-18T20:50:22Z</dcterms:created>
  <dcterms:modified xsi:type="dcterms:W3CDTF">2025-04-24T18:12:25Z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